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5"/>
  </p:notesMasterIdLst>
  <p:sldIdLst>
    <p:sldId id="256" r:id="rId2"/>
    <p:sldId id="257" r:id="rId3"/>
    <p:sldId id="258" r:id="rId4"/>
    <p:sldId id="259" r:id="rId5"/>
    <p:sldId id="260" r:id="rId6"/>
    <p:sldId id="261" r:id="rId7"/>
    <p:sldId id="267" r:id="rId8"/>
    <p:sldId id="262" r:id="rId9"/>
    <p:sldId id="263" r:id="rId10"/>
    <p:sldId id="264" r:id="rId11"/>
    <p:sldId id="265" r:id="rId12"/>
    <p:sldId id="266" r:id="rId13"/>
    <p:sldId id="268"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982" autoAdjust="0"/>
    <p:restoredTop sz="94660"/>
  </p:normalViewPr>
  <p:slideViewPr>
    <p:cSldViewPr snapToGrid="0">
      <p:cViewPr varScale="1">
        <p:scale>
          <a:sx n="73" d="100"/>
          <a:sy n="73" d="100"/>
        </p:scale>
        <p:origin x="-582" y="-102"/>
      </p:cViewPr>
      <p:guideLst>
        <p:guide orient="horz" pos="2160"/>
        <p:guide pos="384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EFD42F7-718C-4B98-AAEC-167E6DDD60A7}" type="datetimeFigureOut">
              <a:rPr lang="en-US" smtClean="0"/>
              <a:pPr/>
              <a:t>3/25/2020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1B2AA4F-B828-4D7C-AFD3-893933DAFCB4}"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Text Placeholder 2"/>
          <p:cNvSpPr>
            <a:spLocks noGrp="1"/>
          </p:cNvSpPr>
          <p:nvPr>
            <p:ph type="body" idx="3"/>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1"/>
        </a:solidFill>
        <a:effectLst/>
      </p:bgPr>
    </p:bg>
    <p:spTree>
      <p:nvGrpSpPr>
        <p:cNvPr id="1" name=""/>
        <p:cNvGrpSpPr/>
        <p:nvPr/>
      </p:nvGrpSpPr>
      <p:grpSpPr>
        <a:xfrm>
          <a:off x="0" y="0"/>
          <a:ext cx="0" cy="0"/>
          <a:chOff x="0" y="0"/>
          <a:chExt cx="0" cy="0"/>
        </a:xfrm>
      </p:grpSpPr>
      <p:pic>
        <p:nvPicPr>
          <p:cNvPr id="2050" name="Picture 2"/>
          <p:cNvPicPr>
            <a:picLocks noChangeAspect="1"/>
          </p:cNvPicPr>
          <p:nvPr/>
        </p:nvPicPr>
        <p:blipFill>
          <a:blip r:embed="rId2"/>
          <a:srcRect b="3795"/>
          <a:stretch>
            <a:fillRect/>
          </a:stretch>
        </p:blipFill>
        <p:spPr>
          <a:xfrm>
            <a:off x="0" y="260350"/>
            <a:ext cx="12192000" cy="6597650"/>
          </a:xfrm>
          <a:prstGeom prst="rect">
            <a:avLst/>
          </a:prstGeom>
          <a:noFill/>
          <a:ln w="9525">
            <a:noFill/>
          </a:ln>
        </p:spPr>
      </p:pic>
      <p:sp>
        <p:nvSpPr>
          <p:cNvPr id="2051" name="Rectangle 3"/>
          <p:cNvSpPr>
            <a:spLocks noGrp="1" noChangeArrowheads="1"/>
          </p:cNvSpPr>
          <p:nvPr>
            <p:ph type="ctrTitle"/>
          </p:nvPr>
        </p:nvSpPr>
        <p:spPr>
          <a:xfrm>
            <a:off x="624417" y="620713"/>
            <a:ext cx="10943167" cy="1082675"/>
          </a:xfrm>
        </p:spPr>
        <p:txBody>
          <a:bodyPr/>
          <a:lstStyle>
            <a:lvl1pPr>
              <a:defRPr/>
            </a:lvl1pPr>
          </a:lstStyle>
          <a:p>
            <a:pPr lvl="0"/>
            <a:r>
              <a:rPr lang="en-US" altLang="zh-CN" noProof="0" smtClean="0"/>
              <a:t>Click to edit Master title style</a:t>
            </a:r>
          </a:p>
        </p:txBody>
      </p:sp>
      <p:sp>
        <p:nvSpPr>
          <p:cNvPr id="2052" name="Rectangle 4"/>
          <p:cNvSpPr>
            <a:spLocks noGrp="1" noChangeArrowheads="1"/>
          </p:cNvSpPr>
          <p:nvPr>
            <p:ph type="subTitle" idx="1"/>
          </p:nvPr>
        </p:nvSpPr>
        <p:spPr>
          <a:xfrm>
            <a:off x="626533" y="1843088"/>
            <a:ext cx="10949517" cy="981075"/>
          </a:xfrm>
        </p:spPr>
        <p:txBody>
          <a:bodyPr/>
          <a:lstStyle>
            <a:lvl1pPr marL="0" indent="0">
              <a:buFontTx/>
              <a:buNone/>
              <a:defRPr/>
            </a:lvl1pPr>
          </a:lstStyle>
          <a:p>
            <a:pPr lvl="0"/>
            <a:r>
              <a:rPr lang="en-US" altLang="zh-CN" noProof="0" smtClean="0"/>
              <a:t>Click to edit Master subtitle style</a:t>
            </a:r>
          </a:p>
        </p:txBody>
      </p:sp>
      <p:sp>
        <p:nvSpPr>
          <p:cNvPr id="9" name="Rectangle 5"/>
          <p:cNvSpPr>
            <a:spLocks noGrp="1" noChangeArrowheads="1"/>
          </p:cNvSpPr>
          <p:nvPr>
            <p:ph type="dt" sz="half" idx="2"/>
          </p:nvPr>
        </p:nvSpPr>
        <p:spPr bwMode="auto">
          <a:xfrm>
            <a:off x="609600" y="6245225"/>
            <a:ext cx="2844800" cy="476250"/>
          </a:xfrm>
          <a:prstGeom prst="rect">
            <a:avLst/>
          </a:prstGeom>
          <a:noFill/>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a:lvl1pPr>
          </a:lstStyle>
          <a:p>
            <a:fld id="{63A1C593-65D0-4073-BCC9-577B9352EA97}" type="datetimeFigureOut">
              <a:rPr lang="en-US" smtClean="0"/>
              <a:pPr/>
              <a:t>3/25/2020</a:t>
            </a:fld>
            <a:endParaRPr lang="en-US"/>
          </a:p>
        </p:txBody>
      </p:sp>
      <p:sp>
        <p:nvSpPr>
          <p:cNvPr id="10" name="Rectangle 6"/>
          <p:cNvSpPr>
            <a:spLocks noGrp="1" noChangeArrowheads="1"/>
          </p:cNvSpPr>
          <p:nvPr>
            <p:ph type="ftr" sz="quarter" idx="3"/>
          </p:nvPr>
        </p:nvSpPr>
        <p:spPr bwMode="auto">
          <a:xfrm>
            <a:off x="4165600" y="6245225"/>
            <a:ext cx="3860800" cy="476250"/>
          </a:xfrm>
          <a:prstGeom prst="rect">
            <a:avLst/>
          </a:prstGeom>
          <a:noFill/>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a:lvl1pPr>
          </a:lstStyle>
          <a:p>
            <a:endParaRPr lang="en-US"/>
          </a:p>
        </p:txBody>
      </p:sp>
      <p:sp>
        <p:nvSpPr>
          <p:cNvPr id="11" name="Rectangle 7"/>
          <p:cNvSpPr>
            <a:spLocks noGrp="1" noChangeArrowheads="1"/>
          </p:cNvSpPr>
          <p:nvPr>
            <p:ph type="sldNum" sz="quarter" idx="4"/>
          </p:nvPr>
        </p:nvSpPr>
        <p:spPr bwMode="auto">
          <a:xfrm>
            <a:off x="8737600" y="6245225"/>
            <a:ext cx="2844800" cy="476250"/>
          </a:xfrm>
          <a:prstGeom prst="rect">
            <a:avLst/>
          </a:prstGeom>
          <a:noFill/>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a:lvl1pPr>
          </a:lstStyle>
          <a:p>
            <a:fld id="{9B618960-8005-486C-9A75-10CB2AAC16F9}" type="slidenum">
              <a:rPr lang="en-US" smtClean="0"/>
              <a:pPr/>
              <a:t>‹#›</a:t>
            </a:fld>
            <a:endParaRPr lang="en-US"/>
          </a:p>
        </p:txBody>
      </p:sp>
    </p:spTree>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3A1C593-65D0-4073-BCC9-577B9352EA97}" type="datetimeFigureOut">
              <a:rPr lang="en-US" smtClean="0"/>
              <a:pPr/>
              <a:t>3/25/2020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618960-8005-486C-9A75-10CB2AAC16F9}" type="slidenum">
              <a:rPr lang="en-US" smtClean="0"/>
              <a:pPr/>
              <a:t>‹#›</a:t>
            </a:fld>
            <a:endParaRPr lang="en-US"/>
          </a:p>
        </p:txBody>
      </p:sp>
    </p:spTree>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190500"/>
            <a:ext cx="2743200" cy="59372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190500"/>
            <a:ext cx="8026400" cy="59372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3A1C593-65D0-4073-BCC9-577B9352EA97}" type="datetimeFigureOut">
              <a:rPr lang="en-US" smtClean="0"/>
              <a:pPr/>
              <a:t>3/25/2020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618960-8005-486C-9A75-10CB2AAC16F9}" type="slidenum">
              <a:rPr lang="en-US" smtClean="0"/>
              <a:pPr/>
              <a:t>‹#›</a:t>
            </a:fld>
            <a:endParaRPr lang="en-US"/>
          </a:p>
        </p:txBody>
      </p:sp>
    </p:spTree>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3A1C593-65D0-4073-BCC9-577B9352EA97}" type="datetimeFigureOut">
              <a:rPr lang="en-US" smtClean="0"/>
              <a:pPr/>
              <a:t>3/25/2020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618960-8005-486C-9A75-10CB2AAC16F9}" type="slidenum">
              <a:rPr lang="en-US" smtClean="0"/>
              <a:pPr/>
              <a:t>‹#›</a:t>
            </a:fld>
            <a:endParaRPr lang="en-US"/>
          </a:p>
        </p:txBody>
      </p:sp>
    </p:spTree>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1" y="4589463"/>
            <a:ext cx="105156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3A1C593-65D0-4073-BCC9-577B9352EA97}" type="datetimeFigureOut">
              <a:rPr lang="en-US" smtClean="0"/>
              <a:pPr/>
              <a:t>3/25/2020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618960-8005-486C-9A75-10CB2AAC16F9}" type="slidenum">
              <a:rPr lang="en-US" smtClean="0"/>
              <a:pPr/>
              <a:t>‹#›</a:t>
            </a:fld>
            <a:endParaRPr lang="en-US"/>
          </a:p>
        </p:txBody>
      </p:sp>
    </p:spTree>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174750"/>
            <a:ext cx="5384800" cy="4953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174750"/>
            <a:ext cx="5384800" cy="4953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3A1C593-65D0-4073-BCC9-577B9352EA97}" type="datetimeFigureOut">
              <a:rPr lang="en-US" smtClean="0"/>
              <a:pPr/>
              <a:t>3/25/2020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618960-8005-486C-9A75-10CB2AAC16F9}" type="slidenum">
              <a:rPr lang="en-US" smtClean="0"/>
              <a:pPr/>
              <a:t>‹#›</a:t>
            </a:fld>
            <a:endParaRPr lang="en-US"/>
          </a:p>
        </p:txBody>
      </p:sp>
    </p:spTree>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40317"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40317" y="1681163"/>
            <a:ext cx="5158316"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40317" y="2505075"/>
            <a:ext cx="5158316"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71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71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3A1C593-65D0-4073-BCC9-577B9352EA97}" type="datetimeFigureOut">
              <a:rPr lang="en-US" smtClean="0"/>
              <a:pPr/>
              <a:t>3/25/2020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B618960-8005-486C-9A75-10CB2AAC16F9}" type="slidenum">
              <a:rPr lang="en-US" smtClean="0"/>
              <a:pPr/>
              <a:t>‹#›</a:t>
            </a:fld>
            <a:endParaRPr lang="en-US"/>
          </a:p>
        </p:txBody>
      </p:sp>
    </p:spTree>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3A1C593-65D0-4073-BCC9-577B9352EA97}" type="datetimeFigureOut">
              <a:rPr lang="en-US" smtClean="0"/>
              <a:pPr/>
              <a:t>3/25/2020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B618960-8005-486C-9A75-10CB2AAC16F9}" type="slidenum">
              <a:rPr lang="en-US" smtClean="0"/>
              <a:pPr/>
              <a:t>‹#›</a:t>
            </a:fld>
            <a:endParaRPr lang="en-US"/>
          </a:p>
        </p:txBody>
      </p:sp>
    </p:spTree>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3A1C593-65D0-4073-BCC9-577B9352EA97}" type="datetimeFigureOut">
              <a:rPr lang="en-US" smtClean="0"/>
              <a:pPr/>
              <a:t>3/25/2020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B618960-8005-486C-9A75-10CB2AAC16F9}" type="slidenum">
              <a:rPr lang="en-US" smtClean="0"/>
              <a:pPr/>
              <a:t>‹#›</a:t>
            </a:fld>
            <a:endParaRPr lang="en-US"/>
          </a:p>
        </p:txBody>
      </p:sp>
    </p:spTree>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0317" y="457200"/>
            <a:ext cx="393276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717"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40317"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3A1C593-65D0-4073-BCC9-577B9352EA97}" type="datetimeFigureOut">
              <a:rPr lang="en-US" smtClean="0"/>
              <a:pPr/>
              <a:t>3/25/2020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618960-8005-486C-9A75-10CB2AAC16F9}" type="slidenum">
              <a:rPr lang="en-US" smtClean="0"/>
              <a:pPr/>
              <a:t>‹#›</a:t>
            </a:fld>
            <a:endParaRPr lang="en-US"/>
          </a:p>
        </p:txBody>
      </p:sp>
    </p:spTree>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0317" y="457200"/>
            <a:ext cx="393276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717" y="987425"/>
            <a:ext cx="6172200" cy="4873625"/>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1" fontAlgn="base" latinLnBrk="0" hangingPunct="1">
              <a:lnSpc>
                <a:spcPct val="100000"/>
              </a:lnSpc>
              <a:spcBef>
                <a:spcPct val="20000"/>
              </a:spcBef>
              <a:spcAft>
                <a:spcPct val="0"/>
              </a:spcAft>
              <a:buClrTx/>
              <a:buSzTx/>
              <a:buFontTx/>
              <a:buNone/>
              <a:defRPr/>
            </a:pPr>
            <a:endParaRPr kumimoji="0" lang="en-US" sz="3200" b="0" i="0" u="none" strike="noStrike" kern="1200" cap="none" spc="0" normalizeH="0" baseline="0" noProof="0" smtClean="0">
              <a:ln>
                <a:noFill/>
              </a:ln>
              <a:solidFill>
                <a:schemeClr val="tx1"/>
              </a:solidFill>
              <a:effectLst/>
              <a:uLnTx/>
              <a:uFillTx/>
              <a:latin typeface="+mn-lt"/>
              <a:ea typeface="+mn-ea"/>
              <a:cs typeface="+mn-cs"/>
            </a:endParaRPr>
          </a:p>
        </p:txBody>
      </p:sp>
      <p:sp>
        <p:nvSpPr>
          <p:cNvPr id="4" name="Text Placeholder 3"/>
          <p:cNvSpPr>
            <a:spLocks noGrp="1"/>
          </p:cNvSpPr>
          <p:nvPr>
            <p:ph type="body" sz="half" idx="2"/>
          </p:nvPr>
        </p:nvSpPr>
        <p:spPr>
          <a:xfrm>
            <a:off x="840317"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3A1C593-65D0-4073-BCC9-577B9352EA97}" type="datetimeFigureOut">
              <a:rPr lang="en-US" smtClean="0"/>
              <a:pPr/>
              <a:t>3/25/2020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618960-8005-486C-9A75-10CB2AAC16F9}" type="slidenum">
              <a:rPr lang="en-US" smtClean="0"/>
              <a:pPr/>
              <a:t>‹#›</a:t>
            </a:fld>
            <a:endParaRPr lang="en-US"/>
          </a:p>
        </p:txBody>
      </p:sp>
    </p:spTree>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p:cNvPicPr>
            <a:picLocks noChangeAspect="1"/>
          </p:cNvPicPr>
          <p:nvPr/>
        </p:nvPicPr>
        <p:blipFill>
          <a:blip r:embed="rId13"/>
          <a:stretch>
            <a:fillRect/>
          </a:stretch>
        </p:blipFill>
        <p:spPr>
          <a:xfrm>
            <a:off x="0" y="0"/>
            <a:ext cx="12192000" cy="6858000"/>
          </a:xfrm>
          <a:prstGeom prst="rect">
            <a:avLst/>
          </a:prstGeom>
          <a:noFill/>
          <a:ln w="9525">
            <a:noFill/>
          </a:ln>
        </p:spPr>
      </p:pic>
      <p:sp>
        <p:nvSpPr>
          <p:cNvPr id="1027" name="Rectangle 3"/>
          <p:cNvSpPr>
            <a:spLocks noGrp="1"/>
          </p:cNvSpPr>
          <p:nvPr>
            <p:ph type="title"/>
          </p:nvPr>
        </p:nvSpPr>
        <p:spPr>
          <a:xfrm>
            <a:off x="609600" y="190500"/>
            <a:ext cx="10972800" cy="582613"/>
          </a:xfrm>
          <a:prstGeom prst="rect">
            <a:avLst/>
          </a:prstGeom>
          <a:noFill/>
          <a:ln w="9525">
            <a:noFill/>
          </a:ln>
        </p:spPr>
        <p:txBody>
          <a:bodyPr anchor="ctr"/>
          <a:lstStyle/>
          <a:p>
            <a:pPr lvl="0"/>
            <a:r>
              <a:rPr lang="en-US" altLang="zh-CN" dirty="0"/>
              <a:t>Click to edit Master title style</a:t>
            </a:r>
          </a:p>
        </p:txBody>
      </p:sp>
      <p:sp>
        <p:nvSpPr>
          <p:cNvPr id="1028" name="Rectangle 4"/>
          <p:cNvSpPr>
            <a:spLocks noGrp="1"/>
          </p:cNvSpPr>
          <p:nvPr>
            <p:ph type="body" idx="1"/>
          </p:nvPr>
        </p:nvSpPr>
        <p:spPr>
          <a:xfrm>
            <a:off x="609600" y="1174750"/>
            <a:ext cx="10972800" cy="4953000"/>
          </a:xfrm>
          <a:prstGeom prst="rect">
            <a:avLst/>
          </a:prstGeom>
          <a:noFill/>
          <a:ln w="9525">
            <a:noFill/>
          </a:ln>
        </p:spPr>
        <p:txBody>
          <a:bodyPr/>
          <a:lstStyle/>
          <a:p>
            <a:pPr lvl="0"/>
            <a:r>
              <a:rPr lang="en-US" altLang="zh-CN" dirty="0"/>
              <a:t>Click to edit Master text styles</a:t>
            </a:r>
          </a:p>
          <a:p>
            <a:pPr lvl="1"/>
            <a:r>
              <a:rPr lang="en-US" altLang="zh-CN" dirty="0"/>
              <a:t>Second level</a:t>
            </a:r>
          </a:p>
          <a:p>
            <a:pPr lvl="2"/>
            <a:r>
              <a:rPr lang="en-US" altLang="zh-CN" dirty="0"/>
              <a:t>Third level</a:t>
            </a:r>
          </a:p>
          <a:p>
            <a:pPr lvl="3"/>
            <a:r>
              <a:rPr lang="en-US" altLang="zh-CN" dirty="0"/>
              <a:t>Fourth level</a:t>
            </a:r>
          </a:p>
          <a:p>
            <a:pPr lvl="4"/>
            <a:r>
              <a:rPr lang="en-US" altLang="zh-CN" dirty="0"/>
              <a:t>Fifth level</a:t>
            </a:r>
          </a:p>
        </p:txBody>
      </p:sp>
      <p:sp>
        <p:nvSpPr>
          <p:cNvPr id="1029" name="Rectangle 5"/>
          <p:cNvSpPr>
            <a:spLocks noGrp="1" noChangeArrowheads="1"/>
          </p:cNvSpPr>
          <p:nvPr>
            <p:ph type="dt" sz="half" idx="2"/>
          </p:nvPr>
        </p:nvSpPr>
        <p:spPr bwMode="auto">
          <a:xfrm>
            <a:off x="609600" y="6245225"/>
            <a:ext cx="2844800" cy="476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sz="1400"/>
            </a:lvl1pPr>
          </a:lstStyle>
          <a:p>
            <a:fld id="{63A1C593-65D0-4073-BCC9-577B9352EA97}" type="datetimeFigureOut">
              <a:rPr lang="en-US" smtClean="0"/>
              <a:pPr/>
              <a:t>3/25/2020</a:t>
            </a:fld>
            <a:endParaRPr lang="en-US"/>
          </a:p>
        </p:txBody>
      </p:sp>
      <p:sp>
        <p:nvSpPr>
          <p:cNvPr id="1030" name="Rectangle 6"/>
          <p:cNvSpPr>
            <a:spLocks noGrp="1" noChangeArrowheads="1"/>
          </p:cNvSpPr>
          <p:nvPr>
            <p:ph type="ftr" sz="quarter" idx="3"/>
          </p:nvPr>
        </p:nvSpPr>
        <p:spPr bwMode="auto">
          <a:xfrm>
            <a:off x="4165600" y="6245225"/>
            <a:ext cx="3860800" cy="476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ctr">
              <a:defRPr sz="1400"/>
            </a:lvl1pPr>
          </a:lstStyle>
          <a:p>
            <a:endParaRPr lang="en-US"/>
          </a:p>
        </p:txBody>
      </p:sp>
      <p:sp>
        <p:nvSpPr>
          <p:cNvPr id="1031" name="Rectangle 7"/>
          <p:cNvSpPr>
            <a:spLocks noGrp="1" noChangeArrowheads="1"/>
          </p:cNvSpPr>
          <p:nvPr>
            <p:ph type="sldNum" sz="quarter" idx="4"/>
          </p:nvPr>
        </p:nvSpPr>
        <p:spPr bwMode="auto">
          <a:xfrm>
            <a:off x="8737600" y="6245225"/>
            <a:ext cx="2844800" cy="476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a:defRPr sz="1400"/>
            </a:lvl1pPr>
          </a:lstStyle>
          <a:p>
            <a:fld id="{9B618960-8005-486C-9A75-10CB2AAC16F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rtl="0" fontAlgn="base">
        <a:spcBef>
          <a:spcPct val="0"/>
        </a:spcBef>
        <a:spcAft>
          <a:spcPct val="0"/>
        </a:spcAft>
        <a:defRPr sz="3600" kern="1200">
          <a:solidFill>
            <a:schemeClr val="tx1"/>
          </a:solidFill>
          <a:latin typeface="+mj-lt"/>
          <a:ea typeface="+mj-ea"/>
          <a:cs typeface="+mj-cs"/>
        </a:defRPr>
      </a:lvl1pPr>
      <a:lvl2pPr algn="l" rtl="0" fontAlgn="base">
        <a:spcBef>
          <a:spcPct val="0"/>
        </a:spcBef>
        <a:spcAft>
          <a:spcPct val="0"/>
        </a:spcAft>
        <a:defRPr sz="3600">
          <a:solidFill>
            <a:schemeClr val="tx1"/>
          </a:solidFill>
          <a:latin typeface="Arial" panose="020B0604020202020204" pitchFamily="34" charset="0"/>
          <a:ea typeface="SimSun" panose="02010600030101010101" pitchFamily="2" charset="-122"/>
        </a:defRPr>
      </a:lvl2pPr>
      <a:lvl3pPr algn="l" rtl="0" fontAlgn="base">
        <a:spcBef>
          <a:spcPct val="0"/>
        </a:spcBef>
        <a:spcAft>
          <a:spcPct val="0"/>
        </a:spcAft>
        <a:defRPr sz="3600">
          <a:solidFill>
            <a:schemeClr val="tx1"/>
          </a:solidFill>
          <a:latin typeface="Arial" panose="020B0604020202020204" pitchFamily="34" charset="0"/>
          <a:ea typeface="SimSun" panose="02010600030101010101" pitchFamily="2" charset="-122"/>
        </a:defRPr>
      </a:lvl3pPr>
      <a:lvl4pPr algn="l" rtl="0" fontAlgn="base">
        <a:spcBef>
          <a:spcPct val="0"/>
        </a:spcBef>
        <a:spcAft>
          <a:spcPct val="0"/>
        </a:spcAft>
        <a:defRPr sz="3600">
          <a:solidFill>
            <a:schemeClr val="tx1"/>
          </a:solidFill>
          <a:latin typeface="Arial" panose="020B0604020202020204" pitchFamily="34" charset="0"/>
          <a:ea typeface="SimSun" panose="02010600030101010101" pitchFamily="2" charset="-122"/>
        </a:defRPr>
      </a:lvl4pPr>
      <a:lvl5pPr algn="l" rtl="0" fontAlgn="base">
        <a:spcBef>
          <a:spcPct val="0"/>
        </a:spcBef>
        <a:spcAft>
          <a:spcPct val="0"/>
        </a:spcAft>
        <a:defRPr sz="3600">
          <a:solidFill>
            <a:schemeClr val="tx1"/>
          </a:solidFill>
          <a:latin typeface="Arial" panose="020B0604020202020204" pitchFamily="34" charset="0"/>
          <a:ea typeface="SimSun" panose="02010600030101010101" pitchFamily="2" charset="-122"/>
        </a:defRPr>
      </a:lvl5pPr>
      <a:lvl6pPr marL="457200" algn="l" rtl="0" fontAlgn="base">
        <a:spcBef>
          <a:spcPct val="0"/>
        </a:spcBef>
        <a:spcAft>
          <a:spcPct val="0"/>
        </a:spcAft>
        <a:defRPr sz="3600">
          <a:solidFill>
            <a:schemeClr val="tx1"/>
          </a:solidFill>
          <a:latin typeface="Arial" panose="020B0604020202020204" pitchFamily="34" charset="0"/>
          <a:ea typeface="SimSun" panose="02010600030101010101" pitchFamily="2" charset="-122"/>
        </a:defRPr>
      </a:lvl6pPr>
      <a:lvl7pPr marL="914400" algn="l" rtl="0" fontAlgn="base">
        <a:spcBef>
          <a:spcPct val="0"/>
        </a:spcBef>
        <a:spcAft>
          <a:spcPct val="0"/>
        </a:spcAft>
        <a:defRPr sz="3600">
          <a:solidFill>
            <a:schemeClr val="tx1"/>
          </a:solidFill>
          <a:latin typeface="Arial" panose="020B0604020202020204" pitchFamily="34" charset="0"/>
          <a:ea typeface="SimSun" panose="02010600030101010101" pitchFamily="2" charset="-122"/>
        </a:defRPr>
      </a:lvl7pPr>
      <a:lvl8pPr marL="1371600" algn="l" rtl="0" fontAlgn="base">
        <a:spcBef>
          <a:spcPct val="0"/>
        </a:spcBef>
        <a:spcAft>
          <a:spcPct val="0"/>
        </a:spcAft>
        <a:defRPr sz="3600">
          <a:solidFill>
            <a:schemeClr val="tx1"/>
          </a:solidFill>
          <a:latin typeface="Arial" panose="020B0604020202020204" pitchFamily="34" charset="0"/>
          <a:ea typeface="SimSun" panose="02010600030101010101" pitchFamily="2" charset="-122"/>
        </a:defRPr>
      </a:lvl8pPr>
      <a:lvl9pPr marL="1828800" algn="l" rtl="0" fontAlgn="base">
        <a:spcBef>
          <a:spcPct val="0"/>
        </a:spcBef>
        <a:spcAft>
          <a:spcPct val="0"/>
        </a:spcAft>
        <a:defRPr sz="3600">
          <a:solidFill>
            <a:schemeClr val="tx1"/>
          </a:solidFill>
          <a:latin typeface="Arial" panose="020B0604020202020204" pitchFamily="34" charset="0"/>
          <a:ea typeface="SimSun" panose="02010600030101010101" pitchFamily="2" charset="-122"/>
        </a:defRPr>
      </a:lvl9pPr>
    </p:titleStyle>
    <p:body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666433"/>
            <a:ext cx="9144000" cy="2387600"/>
          </a:xfrm>
        </p:spPr>
        <p:txBody>
          <a:bodyPr>
            <a:normAutofit/>
          </a:bodyPr>
          <a:lstStyle/>
          <a:p>
            <a:r>
              <a:rPr lang="en-US" sz="4000" b="1" i="1" dirty="0">
                <a:latin typeface="Times New Roman" panose="02020603050405020304" charset="0"/>
                <a:cs typeface="Times New Roman" panose="02020603050405020304" charset="0"/>
              </a:rPr>
              <a:t>      </a:t>
            </a:r>
            <a:r>
              <a:rPr lang="en-US" sz="4000" b="1" i="1" dirty="0" smtClean="0">
                <a:latin typeface="Times New Roman" panose="02020603050405020304" charset="0"/>
                <a:cs typeface="Times New Roman" panose="02020603050405020304" charset="0"/>
              </a:rPr>
              <a:t>                </a:t>
            </a:r>
            <a:r>
              <a:rPr lang="en-US" sz="4000" b="1" i="1" dirty="0">
                <a:latin typeface="Times New Roman" panose="02020603050405020304" charset="0"/>
                <a:cs typeface="Times New Roman" panose="02020603050405020304" charset="0"/>
              </a:rPr>
              <a:t>Hard Skills </a:t>
            </a:r>
            <a:r>
              <a:rPr lang="en-US" sz="4000" b="1" i="1" dirty="0" err="1">
                <a:latin typeface="Times New Roman" panose="02020603050405020304" charset="0"/>
                <a:cs typeface="Times New Roman" panose="02020603050405020304" charset="0"/>
              </a:rPr>
              <a:t>vs</a:t>
            </a:r>
            <a:r>
              <a:rPr lang="en-US" sz="4000" b="1" i="1" dirty="0">
                <a:latin typeface="Times New Roman" panose="02020603050405020304" charset="0"/>
                <a:cs typeface="Times New Roman" panose="02020603050405020304" charset="0"/>
              </a:rPr>
              <a:t> Soft Skills</a:t>
            </a:r>
            <a:br>
              <a:rPr lang="en-US" sz="4000" b="1" i="1" dirty="0">
                <a:latin typeface="Times New Roman" panose="02020603050405020304" charset="0"/>
                <a:cs typeface="Times New Roman" panose="02020603050405020304" charset="0"/>
              </a:rPr>
            </a:br>
            <a:endParaRPr lang="en-US" sz="4000" b="1" i="1" dirty="0">
              <a:latin typeface="Times New Roman" panose="02020603050405020304" charset="0"/>
              <a:cs typeface="Times New Roman" panose="02020603050405020304" charset="0"/>
            </a:endParaRPr>
          </a:p>
        </p:txBody>
      </p:sp>
      <p:pic>
        <p:nvPicPr>
          <p:cNvPr id="4" name="Picture 3" descr="HSKILLS"/>
          <p:cNvPicPr>
            <a:picLocks noChangeAspect="1"/>
          </p:cNvPicPr>
          <p:nvPr/>
        </p:nvPicPr>
        <p:blipFill>
          <a:blip r:embed="rId2"/>
          <a:stretch>
            <a:fillRect/>
          </a:stretch>
        </p:blipFill>
        <p:spPr>
          <a:xfrm>
            <a:off x="1289594" y="2166076"/>
            <a:ext cx="10343515" cy="3571875"/>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hard-skills-vs-soft-skills-en"/>
          <p:cNvPicPr>
            <a:picLocks noGrp="1" noChangeAspect="1"/>
          </p:cNvPicPr>
          <p:nvPr>
            <p:ph idx="1"/>
          </p:nvPr>
        </p:nvPicPr>
        <p:blipFill>
          <a:blip r:embed="rId3"/>
          <a:stretch>
            <a:fillRect/>
          </a:stretch>
        </p:blipFill>
        <p:spPr>
          <a:xfrm>
            <a:off x="740954" y="435882"/>
            <a:ext cx="10537190" cy="5323205"/>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Are Hard Skills or Soft </a:t>
            </a:r>
            <a:r>
              <a:rPr lang="en-US" b="1" dirty="0" smtClean="0"/>
              <a:t>Skills </a:t>
            </a:r>
            <a:r>
              <a:rPr lang="en-US" b="1" dirty="0"/>
              <a:t>Important?</a:t>
            </a:r>
          </a:p>
        </p:txBody>
      </p:sp>
      <p:sp>
        <p:nvSpPr>
          <p:cNvPr id="3" name="Content Placeholder 2"/>
          <p:cNvSpPr>
            <a:spLocks noGrp="1"/>
          </p:cNvSpPr>
          <p:nvPr>
            <p:ph idx="1"/>
          </p:nvPr>
        </p:nvSpPr>
        <p:spPr/>
        <p:txBody>
          <a:bodyPr/>
          <a:lstStyle/>
          <a:p>
            <a:r>
              <a:rPr lang="en-US" dirty="0"/>
              <a:t>Both are equally crucial. If they couldn’t stay calm under pressure or use organizational software, they would find keeping up with the demands of their job difficult.</a:t>
            </a:r>
          </a:p>
          <a:p>
            <a:endParaRPr lang="en-US" dirty="0"/>
          </a:p>
          <a:p>
            <a:r>
              <a:rPr lang="en-US" dirty="0"/>
              <a:t>Likewise, if you think about a teacher’s job, you can appreciate how both their teaching credentials (hard) and classroom disciplinary abilities (soft) are necessary to run their classrooms.</a:t>
            </a:r>
          </a:p>
          <a:p>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Developing hard skills vs. soft skills</a:t>
            </a:r>
          </a:p>
        </p:txBody>
      </p:sp>
      <p:sp>
        <p:nvSpPr>
          <p:cNvPr id="3" name="Content Placeholder 2"/>
          <p:cNvSpPr>
            <a:spLocks noGrp="1"/>
          </p:cNvSpPr>
          <p:nvPr>
            <p:ph idx="1"/>
          </p:nvPr>
        </p:nvSpPr>
        <p:spPr/>
        <p:txBody>
          <a:bodyPr/>
          <a:lstStyle/>
          <a:p>
            <a:pPr>
              <a:buNone/>
            </a:pPr>
            <a:r>
              <a:rPr lang="en-US" dirty="0"/>
              <a:t> </a:t>
            </a:r>
            <a:r>
              <a:rPr lang="en-US" dirty="0" smtClean="0"/>
              <a:t> </a:t>
            </a:r>
            <a:r>
              <a:rPr lang="en-US" dirty="0" smtClean="0"/>
              <a:t>Employees </a:t>
            </a:r>
            <a:r>
              <a:rPr lang="en-US" dirty="0"/>
              <a:t>develop hard skills through education and on-the-job practice, while they develop soft skills through various, life-long professional and personal experiences. For example, marketers can learn marketing techniques and tools by attending a marketing course, whereas they could grow their collaboration skills by participating in a sports team</a:t>
            </a:r>
            <a:r>
              <a:rPr lang="en-US" dirty="0" smtClean="0"/>
              <a:t>.</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Conclusion:</a:t>
            </a:r>
            <a:endParaRPr lang="en-US" b="1" dirty="0"/>
          </a:p>
        </p:txBody>
      </p:sp>
      <p:sp>
        <p:nvSpPr>
          <p:cNvPr id="3" name="Content Placeholder 2"/>
          <p:cNvSpPr>
            <a:spLocks noGrp="1"/>
          </p:cNvSpPr>
          <p:nvPr>
            <p:ph idx="1"/>
          </p:nvPr>
        </p:nvSpPr>
        <p:spPr/>
        <p:txBody>
          <a:bodyPr/>
          <a:lstStyle/>
          <a:p>
            <a:r>
              <a:rPr lang="en-US" sz="2800" dirty="0" smtClean="0"/>
              <a:t> Both hard skills and soft skills are important, emphasize both your hard and soft skills during the job application process. </a:t>
            </a:r>
          </a:p>
          <a:p>
            <a:endParaRPr lang="en-US" sz="2800" dirty="0" smtClean="0"/>
          </a:p>
          <a:p>
            <a:pPr>
              <a:buFont typeface="Wingdings" panose="05000000000000000000" charset="0"/>
              <a:buChar char="ü"/>
            </a:pPr>
            <a:r>
              <a:rPr lang="en-US" sz="2800" dirty="0" smtClean="0"/>
              <a:t>Soft skills : human or behavioral skills</a:t>
            </a:r>
          </a:p>
          <a:p>
            <a:pPr>
              <a:buFont typeface="Wingdings" panose="05000000000000000000" charset="0"/>
              <a:buChar char="ü"/>
            </a:pPr>
            <a:r>
              <a:rPr lang="en-US" sz="2800" dirty="0" smtClean="0"/>
              <a:t>Hard skills : technical skills</a:t>
            </a:r>
          </a:p>
          <a:p>
            <a:endParaRPr lang="en-US" sz="28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Introduction: </a:t>
            </a:r>
          </a:p>
        </p:txBody>
      </p:sp>
      <p:sp>
        <p:nvSpPr>
          <p:cNvPr id="3" name="Content Placeholder 2"/>
          <p:cNvSpPr>
            <a:spLocks noGrp="1"/>
          </p:cNvSpPr>
          <p:nvPr>
            <p:ph idx="1"/>
          </p:nvPr>
        </p:nvSpPr>
        <p:spPr/>
        <p:txBody>
          <a:bodyPr/>
          <a:lstStyle/>
          <a:p>
            <a:r>
              <a:rPr lang="en-US">
                <a:sym typeface="+mn-ea"/>
              </a:rPr>
              <a:t>Both hard skills and soft skills are important in the workplace. </a:t>
            </a:r>
            <a:endParaRPr lang="en-US"/>
          </a:p>
          <a:p>
            <a:r>
              <a:rPr lang="en-US"/>
              <a:t>During the job application and interview process, employers look for applicants with hard skills and soft skills. Successful candidates will make sure to put both skill sets on display. In order to do so effectively, it helps to understand the difference between these two types of skills.</a:t>
            </a:r>
          </a:p>
          <a:p>
            <a:r>
              <a:rPr lang="en-US"/>
              <a:t>Once you have both skills you’ll be able to do your job well in the real world,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What are Hard Skills?</a:t>
            </a:r>
          </a:p>
        </p:txBody>
      </p:sp>
      <p:sp>
        <p:nvSpPr>
          <p:cNvPr id="3" name="Content Placeholder 2"/>
          <p:cNvSpPr>
            <a:spLocks noGrp="1"/>
          </p:cNvSpPr>
          <p:nvPr>
            <p:ph idx="1"/>
          </p:nvPr>
        </p:nvSpPr>
        <p:spPr/>
        <p:txBody>
          <a:bodyPr/>
          <a:lstStyle/>
          <a:p>
            <a:r>
              <a:rPr lang="en-US" dirty="0"/>
              <a:t>Hard skills are taught skills. They are quantifiable and are often learned in school, through certifications, or in previous work experience. Hard skills are specific to each job and are often the basis of job requirements.</a:t>
            </a:r>
          </a:p>
          <a:p>
            <a:r>
              <a:rPr lang="en-US" dirty="0"/>
              <a:t>Hard skills are teachable abilities or skill sets that are easy to quantify. Typically, you'll learn hard skills in the classroom, through books or other training materials, or on the job. </a:t>
            </a:r>
          </a:p>
          <a:p>
            <a:r>
              <a:rPr lang="en-US" dirty="0"/>
              <a:t>Typical hard skills that you may learn at school include a foreign language, typing techniques, and IT and software skills (e.g. MS Office).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287383"/>
            <a:ext cx="10515600" cy="6294392"/>
          </a:xfrm>
        </p:spPr>
        <p:txBody>
          <a:bodyPr/>
          <a:lstStyle/>
          <a:p>
            <a:r>
              <a:rPr lang="en-US" dirty="0"/>
              <a:t>Hard skill include:</a:t>
            </a:r>
          </a:p>
          <a:p>
            <a:r>
              <a:rPr lang="en-US" dirty="0"/>
              <a:t>Proficiency in a foreign language</a:t>
            </a:r>
          </a:p>
          <a:p>
            <a:r>
              <a:rPr lang="en-US" dirty="0"/>
              <a:t>A degree or certificate</a:t>
            </a:r>
          </a:p>
          <a:p>
            <a:r>
              <a:rPr lang="en-US" dirty="0"/>
              <a:t>Typing speed</a:t>
            </a:r>
          </a:p>
          <a:p>
            <a:r>
              <a:rPr lang="en-US" dirty="0"/>
              <a:t>Machine operation</a:t>
            </a:r>
          </a:p>
          <a:p>
            <a:r>
              <a:rPr lang="en-US" dirty="0"/>
              <a:t>Computer </a:t>
            </a:r>
            <a:r>
              <a:rPr lang="en-US" dirty="0" smtClean="0"/>
              <a:t>programming</a:t>
            </a:r>
          </a:p>
          <a:p>
            <a:pPr>
              <a:buNone/>
            </a:pPr>
            <a:endParaRPr lang="en-US" dirty="0"/>
          </a:p>
          <a:p>
            <a:pPr>
              <a:buFont typeface="Wingdings" panose="05000000000000000000" charset="0"/>
              <a:buChar char="Ø"/>
            </a:pPr>
            <a:r>
              <a:rPr lang="en-US" dirty="0"/>
              <a:t>Hard skills are technical knowledge or training </a:t>
            </a:r>
          </a:p>
          <a:p>
            <a:pPr marL="0" indent="0">
              <a:buNone/>
            </a:pPr>
            <a:r>
              <a:rPr lang="en-US" dirty="0">
                <a:sym typeface="+mn-ea"/>
              </a:rPr>
              <a:t>   for example</a:t>
            </a:r>
            <a:endParaRPr lang="en-US" dirty="0"/>
          </a:p>
          <a:p>
            <a:r>
              <a:rPr lang="en-US" dirty="0"/>
              <a:t> If you want to work as an architect, you will need to know how to use drafting software.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what-are-hard-skills-2060829-v3-107ac7d540ec4e0594dc3f6c3fda0659"/>
          <p:cNvPicPr>
            <a:picLocks noGrp="1" noChangeAspect="1"/>
          </p:cNvPicPr>
          <p:nvPr>
            <p:ph idx="1"/>
          </p:nvPr>
        </p:nvPicPr>
        <p:blipFill>
          <a:blip r:embed="rId2"/>
          <a:stretch>
            <a:fillRect/>
          </a:stretch>
        </p:blipFill>
        <p:spPr>
          <a:xfrm>
            <a:off x="1065077" y="517978"/>
            <a:ext cx="9641205" cy="533273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What are Soft Skills?</a:t>
            </a:r>
          </a:p>
        </p:txBody>
      </p:sp>
      <p:sp>
        <p:nvSpPr>
          <p:cNvPr id="3" name="Content Placeholder 2"/>
          <p:cNvSpPr>
            <a:spLocks noGrp="1"/>
          </p:cNvSpPr>
          <p:nvPr>
            <p:ph idx="1"/>
          </p:nvPr>
        </p:nvSpPr>
        <p:spPr/>
        <p:txBody>
          <a:bodyPr/>
          <a:lstStyle/>
          <a:p>
            <a:r>
              <a:rPr lang="en-US"/>
              <a:t>Soft skills are typically interpersonal “people” skills or desirable personality traits that revolve around character, teamwork, communication, and work ethic. </a:t>
            </a:r>
          </a:p>
          <a:p>
            <a:r>
              <a:rPr lang="en-US"/>
              <a:t>Soft skills are particularly important in customer-based jobs. These employees will typically be in direct contact with customers. It takes a number of soft skills to be able to listen to a customer and provide that customer with helpful and polite service.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soft-skills"/>
          <p:cNvPicPr>
            <a:picLocks noGrp="1" noChangeAspect="1"/>
          </p:cNvPicPr>
          <p:nvPr>
            <p:ph idx="1"/>
          </p:nvPr>
        </p:nvPicPr>
        <p:blipFill>
          <a:blip r:embed="rId2"/>
          <a:stretch>
            <a:fillRect/>
          </a:stretch>
        </p:blipFill>
        <p:spPr>
          <a:xfrm>
            <a:off x="653415" y="401864"/>
            <a:ext cx="10527665" cy="572389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Hard Skills vs. Soft Skills</a:t>
            </a:r>
          </a:p>
        </p:txBody>
      </p:sp>
      <p:sp>
        <p:nvSpPr>
          <p:cNvPr id="3" name="Content Placeholder 2"/>
          <p:cNvSpPr>
            <a:spLocks noGrp="1"/>
          </p:cNvSpPr>
          <p:nvPr>
            <p:ph idx="1"/>
          </p:nvPr>
        </p:nvSpPr>
        <p:spPr/>
        <p:txBody>
          <a:bodyPr/>
          <a:lstStyle/>
          <a:p>
            <a:r>
              <a:rPr lang="en-US" dirty="0"/>
              <a:t>Hard skills are measurable and can be described using numerical or yes/no criteria. On the other hand, soft skills are often intangible or hard to quantify and are usually described with qualitative scales.</a:t>
            </a:r>
          </a:p>
          <a:p>
            <a:r>
              <a:rPr lang="en-US" dirty="0"/>
              <a:t>A combination of hard skills and soft skills forms a well-rounded job applicant. While hard skills are quite different than soft skills, the combination of the two creates a good balance between knowledge and interpersonal attributes. Hard skills show mastery and proficiency while soft skills show communication and relational abilities.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596265"/>
            <a:ext cx="10515600" cy="5581015"/>
          </a:xfrm>
        </p:spPr>
        <p:txBody>
          <a:bodyPr>
            <a:normAutofit/>
          </a:bodyPr>
          <a:lstStyle/>
          <a:p>
            <a:r>
              <a:rPr lang="en-US" dirty="0"/>
              <a:t>For example, a software engineer may have the following hard </a:t>
            </a:r>
            <a:r>
              <a:rPr lang="en-US" dirty="0" smtClean="0"/>
              <a:t>skills:</a:t>
            </a:r>
            <a:endParaRPr lang="en-US" dirty="0"/>
          </a:p>
          <a:p>
            <a:r>
              <a:rPr lang="en-US" dirty="0" err="1"/>
              <a:t>Javascript</a:t>
            </a:r>
            <a:endParaRPr lang="en-US" dirty="0"/>
          </a:p>
          <a:p>
            <a:r>
              <a:rPr lang="en-US" dirty="0"/>
              <a:t>Java</a:t>
            </a:r>
          </a:p>
          <a:p>
            <a:r>
              <a:rPr lang="en-US" dirty="0"/>
              <a:t>CASE</a:t>
            </a:r>
          </a:p>
          <a:p>
            <a:endParaRPr lang="en-US" dirty="0"/>
          </a:p>
          <a:p>
            <a:pPr>
              <a:buNone/>
            </a:pPr>
            <a:r>
              <a:rPr lang="en-US" dirty="0"/>
              <a:t>They may also have the following soft </a:t>
            </a:r>
            <a:r>
              <a:rPr lang="en-US" dirty="0" smtClean="0"/>
              <a:t>skills:</a:t>
            </a:r>
            <a:endParaRPr lang="en-US" dirty="0"/>
          </a:p>
          <a:p>
            <a:r>
              <a:rPr lang="en-US" dirty="0"/>
              <a:t>Superior time management</a:t>
            </a:r>
          </a:p>
          <a:p>
            <a:r>
              <a:rPr lang="en-US" dirty="0"/>
              <a:t>Work well under pressure</a:t>
            </a:r>
          </a:p>
        </p:txBody>
      </p:sp>
    </p:spTree>
  </p:cSld>
  <p:clrMapOvr>
    <a:masterClrMapping/>
  </p:clrMapOvr>
</p:sld>
</file>

<file path=ppt/theme/theme1.xml><?xml version="1.0" encoding="utf-8"?>
<a:theme xmlns:a="http://schemas.openxmlformats.org/drawingml/2006/main" name="Orange Waves">
  <a:themeElements>
    <a:clrScheme name="Orange Waves 13">
      <a:dk1>
        <a:srgbClr val="000000"/>
      </a:dk1>
      <a:lt1>
        <a:srgbClr val="FFFFFF"/>
      </a:lt1>
      <a:dk2>
        <a:srgbClr val="000000"/>
      </a:dk2>
      <a:lt2>
        <a:srgbClr val="969696"/>
      </a:lt2>
      <a:accent1>
        <a:srgbClr val="C73109"/>
      </a:accent1>
      <a:accent2>
        <a:srgbClr val="FF5050"/>
      </a:accent2>
      <a:accent3>
        <a:srgbClr val="FFFFFF"/>
      </a:accent3>
      <a:accent4>
        <a:srgbClr val="000000"/>
      </a:accent4>
      <a:accent5>
        <a:srgbClr val="E0ADAA"/>
      </a:accent5>
      <a:accent6>
        <a:srgbClr val="E74848"/>
      </a:accent6>
      <a:hlink>
        <a:srgbClr val="4D4D4D"/>
      </a:hlink>
      <a:folHlink>
        <a:srgbClr val="777777"/>
      </a:folHlink>
    </a:clrScheme>
    <a:fontScheme name="Orange Waves">
      <a:majorFont>
        <a:latin typeface="Arial"/>
        <a:ea typeface="SimSun"/>
        <a:cs typeface=""/>
      </a:majorFont>
      <a:minorFont>
        <a:latin typeface="Arial"/>
        <a:ea typeface="SimSun"/>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gradFill rotWithShape="0">
          <a:gsLst>
            <a:gs pos="0">
              <a:schemeClr val="accent1"/>
            </a:gs>
            <a:gs pos="100000">
              <a:schemeClr val="accent2"/>
            </a:gs>
          </a:gsLst>
          <a:lin ang="5400000" scaled="1"/>
        </a:gradFill>
        <a:ln w="9525" cap="flat" cmpd="sng" algn="ctr">
          <a:solidFill>
            <a:schemeClr val="accent1"/>
          </a:solidFill>
          <a:prstDash val="solid"/>
          <a:round/>
          <a:headEnd type="none" w="med" len="med"/>
          <a:tailEnd type="none" w="med" len="med"/>
        </a:ln>
      </a:spPr>
      <a:bodyPr vert="horz" wrap="none" lIns="91440" tIns="45720" rIns="91440" bIns="45720" numCol="1" anchor="ctr"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zh-CN" altLang="en-US" sz="1800" b="0" i="0" u="none" strike="noStrike" cap="none" normalizeH="0" baseline="0" smtClean="0">
            <a:ln>
              <a:noFill/>
            </a:ln>
            <a:solidFill>
              <a:schemeClr val="tx1"/>
            </a:solidFill>
            <a:effectLst/>
            <a:latin typeface="Arial" panose="020B0604020202020204" pitchFamily="34" charset="0"/>
            <a:ea typeface="SimSun" panose="02010600030101010101" pitchFamily="2" charset="-122"/>
          </a:defRPr>
        </a:defPPr>
      </a:lstStyle>
    </a:spDef>
    <a:lnDef>
      <a:spPr bwMode="auto">
        <a:xfrm>
          <a:off x="0" y="0"/>
          <a:ext cx="1" cy="1"/>
        </a:xfrm>
        <a:custGeom>
          <a:avLst/>
          <a:gdLst/>
          <a:ahLst/>
          <a:cxnLst/>
          <a:rect l="0" t="0" r="0" b="0"/>
          <a:pathLst/>
        </a:custGeom>
        <a:gradFill rotWithShape="0">
          <a:gsLst>
            <a:gs pos="0">
              <a:schemeClr val="accent1"/>
            </a:gs>
            <a:gs pos="100000">
              <a:schemeClr val="accent2"/>
            </a:gs>
          </a:gsLst>
          <a:lin ang="5400000" scaled="1"/>
        </a:gradFill>
        <a:ln w="9525" cap="flat" cmpd="sng" algn="ctr">
          <a:solidFill>
            <a:schemeClr val="accent1"/>
          </a:solidFill>
          <a:prstDash val="solid"/>
          <a:round/>
          <a:headEnd type="none" w="med" len="med"/>
          <a:tailEnd type="none" w="med" len="med"/>
        </a:ln>
      </a:spPr>
      <a:bodyPr vert="horz" wrap="none" lIns="91440" tIns="45720" rIns="91440" bIns="45720" numCol="1" anchor="ctr"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zh-CN" altLang="en-US" sz="1800" b="0" i="0" u="none" strike="noStrike" cap="none" normalizeH="0" baseline="0" smtClean="0">
            <a:ln>
              <a:noFill/>
            </a:ln>
            <a:solidFill>
              <a:schemeClr val="tx1"/>
            </a:solidFill>
            <a:effectLst/>
            <a:latin typeface="Arial" panose="020B0604020202020204" pitchFamily="34" charset="0"/>
            <a:ea typeface="SimSun" panose="02010600030101010101" pitchFamily="2" charset="-122"/>
          </a:defRPr>
        </a:defPPr>
      </a:lstStyle>
    </a:lnDef>
  </a:objectDefaults>
  <a:extraClrSchemeLst>
    <a:extraClrScheme>
      <a:clrScheme name="Orange Wave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range Waves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range Waves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range Waves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range Waves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range Waves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range Waves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range Waves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range Waves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range Waves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range Waves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range Waves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Orange Waves 13">
        <a:dk1>
          <a:srgbClr val="000000"/>
        </a:dk1>
        <a:lt1>
          <a:srgbClr val="FFFFFF"/>
        </a:lt1>
        <a:dk2>
          <a:srgbClr val="000000"/>
        </a:dk2>
        <a:lt2>
          <a:srgbClr val="969696"/>
        </a:lt2>
        <a:accent1>
          <a:srgbClr val="C73109"/>
        </a:accent1>
        <a:accent2>
          <a:srgbClr val="FF5050"/>
        </a:accent2>
        <a:accent3>
          <a:srgbClr val="FFFFFF"/>
        </a:accent3>
        <a:accent4>
          <a:srgbClr val="000000"/>
        </a:accent4>
        <a:accent5>
          <a:srgbClr val="E0ADAA"/>
        </a:accent5>
        <a:accent6>
          <a:srgbClr val="E74848"/>
        </a:accent6>
        <a:hlink>
          <a:srgbClr val="4D4D4D"/>
        </a:hlink>
        <a:folHlink>
          <a:srgbClr val="777777"/>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23</TotalTime>
  <Words>591</Words>
  <Application>WPS Presentation</Application>
  <PresentationFormat>Custom</PresentationFormat>
  <Paragraphs>44</Paragraphs>
  <Slides>13</Slides>
  <Notes>1</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Orange Waves</vt:lpstr>
      <vt:lpstr>                      Hard Skills vs Soft Skills </vt:lpstr>
      <vt:lpstr>Introduction: </vt:lpstr>
      <vt:lpstr>What are Hard Skills?</vt:lpstr>
      <vt:lpstr>Slide 4</vt:lpstr>
      <vt:lpstr>Slide 5</vt:lpstr>
      <vt:lpstr>What are Soft Skills?</vt:lpstr>
      <vt:lpstr>Slide 7</vt:lpstr>
      <vt:lpstr>Hard Skills vs. Soft Skills</vt:lpstr>
      <vt:lpstr>Slide 9</vt:lpstr>
      <vt:lpstr>Slide 10</vt:lpstr>
      <vt:lpstr>Are Hard Skills or Soft Skills Important?</vt:lpstr>
      <vt:lpstr>Developing hard skills vs. soft skills</vt:lpstr>
      <vt:lpstr>Conclusion: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Hard Skills vs Soft Skills </dc:title>
  <dc:creator>HAMNA KHAN</dc:creator>
  <cp:lastModifiedBy>HAMNA KHAN</cp:lastModifiedBy>
  <cp:revision>2</cp:revision>
  <dcterms:created xsi:type="dcterms:W3CDTF">2020-03-25T18:44:40Z</dcterms:created>
  <dcterms:modified xsi:type="dcterms:W3CDTF">2020-03-25T19:13:15Z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1033-11.2.0.9232</vt:lpwstr>
  </property>
</Properties>
</file>